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3gp" ContentType="video/3gpp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5"/>
    <p:sldMasterId id="2147483648" r:id="rId6"/>
  </p:sldMasterIdLst>
  <p:notesMasterIdLst>
    <p:notesMasterId r:id="rId34"/>
  </p:notesMasterIdLst>
  <p:handoutMasterIdLst>
    <p:handoutMasterId r:id="rId35"/>
  </p:handoutMasterIdLst>
  <p:sldIdLst>
    <p:sldId id="257" r:id="rId7"/>
    <p:sldId id="332" r:id="rId8"/>
    <p:sldId id="333" r:id="rId9"/>
    <p:sldId id="335" r:id="rId10"/>
    <p:sldId id="336" r:id="rId11"/>
    <p:sldId id="305" r:id="rId12"/>
    <p:sldId id="306" r:id="rId13"/>
    <p:sldId id="339" r:id="rId14"/>
    <p:sldId id="340" r:id="rId15"/>
    <p:sldId id="307" r:id="rId16"/>
    <p:sldId id="345" r:id="rId17"/>
    <p:sldId id="262" r:id="rId18"/>
    <p:sldId id="346" r:id="rId19"/>
    <p:sldId id="317" r:id="rId20"/>
    <p:sldId id="318" r:id="rId21"/>
    <p:sldId id="323" r:id="rId22"/>
    <p:sldId id="343" r:id="rId23"/>
    <p:sldId id="344" r:id="rId24"/>
    <p:sldId id="342" r:id="rId25"/>
    <p:sldId id="308" r:id="rId26"/>
    <p:sldId id="310" r:id="rId27"/>
    <p:sldId id="267" r:id="rId28"/>
    <p:sldId id="320" r:id="rId29"/>
    <p:sldId id="347" r:id="rId30"/>
    <p:sldId id="273" r:id="rId31"/>
    <p:sldId id="314" r:id="rId32"/>
    <p:sldId id="27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65" autoAdjust="0"/>
    <p:restoredTop sz="88259" autoAdjust="0"/>
  </p:normalViewPr>
  <p:slideViewPr>
    <p:cSldViewPr snapToGrid="0" snapToObjects="1">
      <p:cViewPr varScale="1">
        <p:scale>
          <a:sx n="64" d="100"/>
          <a:sy n="64" d="100"/>
        </p:scale>
        <p:origin x="2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9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421FC-261B-6045-87A6-C98A66E63BFD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F02791-D3EB-D54F-8C53-079EA927D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83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C1829-0ED1-DF49-AC76-2FDF38EDFBA6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B9A60-827A-884C-98D7-FE71B9DC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837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79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09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8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2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01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16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77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B9A60-827A-884C-98D7-FE71B9DC9F6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872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47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42698" y="6356350"/>
            <a:ext cx="544101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</a:defRPr>
            </a:lvl1pPr>
          </a:lstStyle>
          <a:p>
            <a:fld id="{2985A7AB-62D5-BB49-9143-B223540044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8065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2046738"/>
            <a:ext cx="8229600" cy="3705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85750" indent="-285750">
              <a:buFont typeface="Arial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285750" indent="-285750">
              <a:buFont typeface="Arial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285750" indent="-285750">
              <a:buFont typeface="Arial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85750" indent="-285750">
              <a:buFont typeface="Arial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1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CDOT_PowerPoint_Template_4-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2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24121" y="6356350"/>
            <a:ext cx="544101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</a:defRPr>
            </a:lvl1pPr>
          </a:lstStyle>
          <a:p>
            <a:fld id="{2985A7AB-62D5-BB49-9143-B2235400444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NCDOT_PowerPoint_Template_Inside-02-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9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 baseline="0">
          <a:solidFill>
            <a:schemeClr val="tx1">
              <a:lumMod val="75000"/>
              <a:lumOff val="25000"/>
            </a:schemeClr>
          </a:solidFill>
          <a:latin typeface="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baseline="0">
          <a:solidFill>
            <a:schemeClr val="tx1">
              <a:lumMod val="75000"/>
              <a:lumOff val="25000"/>
            </a:schemeClr>
          </a:solidFill>
          <a:latin typeface="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baseline="0">
          <a:solidFill>
            <a:schemeClr val="tx1">
              <a:lumMod val="75000"/>
              <a:lumOff val="25000"/>
            </a:schemeClr>
          </a:solidFill>
          <a:latin typeface="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baseline="0">
          <a:solidFill>
            <a:schemeClr val="tx1">
              <a:lumMod val="75000"/>
              <a:lumOff val="25000"/>
            </a:schemeClr>
          </a:solidFill>
          <a:latin typeface="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baseline="0">
          <a:solidFill>
            <a:schemeClr val="tx1">
              <a:lumMod val="75000"/>
              <a:lumOff val="25000"/>
            </a:schemeClr>
          </a:solidFill>
          <a:latin typeface="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/>
          </p:cNvSpPr>
          <p:nvPr/>
        </p:nvSpPr>
        <p:spPr>
          <a:xfrm>
            <a:off x="174122" y="3715193"/>
            <a:ext cx="8870013" cy="1284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j-ea"/>
                <a:cs typeface="+mj-cs"/>
              </a:defRPr>
            </a:lvl1pPr>
          </a:lstStyle>
          <a:p>
            <a:pPr algn="ctr"/>
            <a:r>
              <a:rPr lang="en-US" sz="2800" b="1" i="1" dirty="0" smtClean="0"/>
              <a:t>Overview of the Highway Stormwater Program</a:t>
            </a:r>
          </a:p>
        </p:txBody>
      </p:sp>
      <p:sp>
        <p:nvSpPr>
          <p:cNvPr id="3" name="Rectangle 2"/>
          <p:cNvSpPr/>
          <p:nvPr/>
        </p:nvSpPr>
        <p:spPr>
          <a:xfrm>
            <a:off x="174123" y="5202556"/>
            <a:ext cx="8870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</a:rPr>
              <a:t>Andy McDaniel, PE</a:t>
            </a:r>
          </a:p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</a:rPr>
              <a:t>Chris Niver, PG</a:t>
            </a:r>
            <a:b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</a:rPr>
            </a:b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SummerSTEM Session with NCDOT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"/>
            </a:endParaRPr>
          </a:p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July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19, 2016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187" y="5603327"/>
            <a:ext cx="2066305" cy="75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6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806564"/>
            <a:ext cx="8229600" cy="962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j-ea"/>
                <a:cs typeface="+mj-cs"/>
              </a:defRPr>
            </a:lvl1pPr>
          </a:lstStyle>
          <a:p>
            <a:r>
              <a:rPr lang="en-US" dirty="0" smtClean="0"/>
              <a:t>Construction Stormwater Management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41024"/>
            <a:ext cx="3358557" cy="251891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7" name="Picture 2" descr="Q:\0_Reference Documents\0_Papers_Presentations_Training\Presentations\2013\IECA_San Diego\NC 42 widening\2012_07_18\IMG_00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35" y="2521512"/>
            <a:ext cx="3763179" cy="282238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30202"/>
            <a:ext cx="2769857" cy="179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538" y="4728935"/>
            <a:ext cx="2832693" cy="18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C:\Users\amcdaniel\AppData\Local\Microsoft\Windows\Temporary Internet Files\Content.IE5\6BPZBAA8\S43Qy[1]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4" y="4726379"/>
            <a:ext cx="1777340" cy="17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amcdaniel\AppData\Local\Microsoft\Windows\Temporary Internet Files\Content.IE5\L4XK5Y8Y\raemi-Check-mark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815" y="1802488"/>
            <a:ext cx="1529837" cy="14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C:\Users\amcdaniel\AppData\Local\Microsoft\Windows\Temporary Internet Files\Content.IE5\70CMXDPI\animated-arrow[1]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37655">
            <a:off x="7159452" y="5946131"/>
            <a:ext cx="802433" cy="46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30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after the project is built?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840109"/>
            <a:ext cx="8466137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Stormwater Best Practice Toolbox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69" y="1994875"/>
            <a:ext cx="3358565" cy="4379799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644" y="1994875"/>
            <a:ext cx="3356885" cy="4379799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64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Nice Landscaping or </a:t>
            </a:r>
            <a:br>
              <a:rPr lang="en-US" dirty="0" smtClean="0"/>
            </a:br>
            <a:r>
              <a:rPr lang="en-US" dirty="0" smtClean="0"/>
              <a:t>Engineered Stormwater Treatment Facility?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62" y="2046738"/>
            <a:ext cx="7467600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32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312" y="2151499"/>
            <a:ext cx="4318722" cy="32400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3" descr="C:\Users\Stacy\Documents\My Documents\NC State\Mango Creek\8.28.2009\IMG_1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33" y="4285995"/>
            <a:ext cx="3175462" cy="22111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0" y="1065415"/>
            <a:ext cx="3074109" cy="230558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10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Picture 2" descr="Q:\2.B.2_RETROFITS\D02_C016_0001 (Smyrna Elementary School)\Photos &amp; Imagery\090500_PlantInstall\May 5 09\DSC0127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364" y="3977067"/>
            <a:ext cx="3482073" cy="261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Q:\0_Reference Documents\0_Logos\NCDOT\HSP Logo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8317" y="5873431"/>
            <a:ext cx="1850412" cy="67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lipscomb\Pictures\Carteret County School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4525" y="5799953"/>
            <a:ext cx="1496291" cy="78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43" y="1850755"/>
            <a:ext cx="3931701" cy="238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Q:\2.B.2_RETROFITS\D02_C016_0001 (Smyrna Elementary School)\Photos &amp; Imagery\091117 John\Smyrna 1 11 17 0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64" y="1859334"/>
            <a:ext cx="4198136" cy="314860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NCDOT / Middle School Partnership Project</a:t>
            </a:r>
            <a:endParaRPr lang="en-US" dirty="0"/>
          </a:p>
        </p:txBody>
      </p:sp>
      <p:pic>
        <p:nvPicPr>
          <p:cNvPr id="12" name="Picture 2" descr="C:\Users\csmorgan1\Desktop\conniem\projects on file\stormwater\stormwater prior to 2010\smyrna elementary r-4436 bd\pictures\July 6 11\DSC_020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931" y="4406373"/>
            <a:ext cx="3358545" cy="223321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4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8142698" y="6356350"/>
            <a:ext cx="54410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85A7AB-62D5-BB49-9143-B2235400444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57199" y="814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j-ea"/>
                <a:cs typeface="+mj-cs"/>
              </a:defRPr>
            </a:lvl1pPr>
          </a:lstStyle>
          <a:p>
            <a:r>
              <a:rPr lang="en-US" dirty="0" smtClean="0"/>
              <a:t>NCDOT / Local Government Partnership Project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856891"/>
              </p:ext>
            </p:extLst>
          </p:nvPr>
        </p:nvGraphicFramePr>
        <p:xfrm>
          <a:off x="2351784" y="3380043"/>
          <a:ext cx="4345431" cy="3253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2" name="Photo Editor Photo" r:id="rId3" imgW="7621064" imgH="5706272" progId="MSPhotoEd.3">
                  <p:embed/>
                </p:oleObj>
              </mc:Choice>
              <mc:Fallback>
                <p:oleObj name="Photo Editor Photo" r:id="rId3" imgW="7621064" imgH="5706272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784" y="3380043"/>
                        <a:ext cx="4345431" cy="3253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46" y="1527626"/>
            <a:ext cx="2558954" cy="23527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2" name="Picture 2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22576"/>
            <a:ext cx="2441132" cy="217269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9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Wilkes County Rest Area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42" y="2638425"/>
            <a:ext cx="8465188" cy="268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709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35" y="831498"/>
            <a:ext cx="4596063" cy="552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99" y="771112"/>
            <a:ext cx="2898933" cy="156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67419" y="2597572"/>
            <a:ext cx="2846717" cy="758103"/>
          </a:xfrm>
          <a:prstGeom prst="wedgeRoundRectCallout">
            <a:avLst>
              <a:gd name="adj1" fmla="val 81516"/>
              <a:gd name="adj2" fmla="val 16290"/>
              <a:gd name="adj3" fmla="val 16667"/>
            </a:avLst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Stormwater Treatment and Hazardous Spill Basin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267418" y="3634180"/>
            <a:ext cx="2846717" cy="758103"/>
          </a:xfrm>
          <a:prstGeom prst="wedgeRoundRectCallout">
            <a:avLst>
              <a:gd name="adj1" fmla="val 163854"/>
              <a:gd name="adj2" fmla="val -115484"/>
              <a:gd name="adj3" fmla="val 16667"/>
            </a:avLst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Rainwater Harvesting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267419" y="4880696"/>
            <a:ext cx="2846717" cy="758103"/>
          </a:xfrm>
          <a:prstGeom prst="wedgeRoundRectCallout">
            <a:avLst>
              <a:gd name="adj1" fmla="val 146582"/>
              <a:gd name="adj2" fmla="val -220171"/>
              <a:gd name="adj3" fmla="val 16667"/>
            </a:avLst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‘Water-wise’ vegetation and hiking trails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48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52189"/>
            <a:ext cx="8229600" cy="1143000"/>
          </a:xfrm>
        </p:spPr>
        <p:txBody>
          <a:bodyPr/>
          <a:lstStyle/>
          <a:p>
            <a:r>
              <a:rPr lang="en-US" dirty="0"/>
              <a:t>http://ncdot.technology-view.com/wilkes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65400"/>
            <a:ext cx="8326090" cy="4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88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98" y="1377538"/>
            <a:ext cx="8544081" cy="497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28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42788"/>
            <a:ext cx="8229600" cy="1143000"/>
          </a:xfrm>
        </p:spPr>
        <p:txBody>
          <a:bodyPr/>
          <a:lstStyle/>
          <a:p>
            <a:r>
              <a:rPr lang="en-US" dirty="0" smtClean="0"/>
              <a:t>Falls and Jordan Lake Watersheds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19857"/>
            <a:ext cx="5741192" cy="4228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Falls Lake Dam_ACOE.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0899" y="4164788"/>
            <a:ext cx="3408916" cy="255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2" descr="green official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32" y="1723297"/>
            <a:ext cx="6374536" cy="351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FF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4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33" y="3507474"/>
            <a:ext cx="4031487" cy="3051792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Proper Vegetation Management Techniques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680" y="1989483"/>
            <a:ext cx="4476750" cy="3371850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49564"/>
            <a:ext cx="3487531" cy="181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79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We’re developing new stormwater treatment technologies!</a:t>
            </a:r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75" y="2046738"/>
            <a:ext cx="5878038" cy="440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StormwaterTe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3515" y="1480278"/>
            <a:ext cx="4332157" cy="354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3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919" y="2692902"/>
            <a:ext cx="3781425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5330" y="4794662"/>
            <a:ext cx="3337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Pollutant load characterization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BMP performance</a:t>
            </a:r>
            <a:endParaRPr lang="en-US" dirty="0"/>
          </a:p>
        </p:txBody>
      </p:sp>
      <p:pic>
        <p:nvPicPr>
          <p:cNvPr id="8" name="Content Placeholder 4" descr="DSC_04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330" y="1949564"/>
            <a:ext cx="3758143" cy="2498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43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Stormwater Pollution Can Present</a:t>
            </a:r>
            <a:br>
              <a:rPr lang="en-US" dirty="0" smtClean="0"/>
            </a:br>
            <a:r>
              <a:rPr lang="en-US" dirty="0" smtClean="0"/>
              <a:t>Big Challenges!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90" y="1949563"/>
            <a:ext cx="5307374" cy="351344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Q:\0_Reference Documents\0_Papers_Presentations_Training\Pictures\300,000dollar bag of fertilizer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23144" y="2975856"/>
            <a:ext cx="2813324" cy="375263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9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Is Part Of The Solution!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752" y="4639574"/>
            <a:ext cx="3372592" cy="1858022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5" y="1986452"/>
            <a:ext cx="2790825" cy="4333875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51" y="1661762"/>
            <a:ext cx="4095049" cy="281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6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36317"/>
            <a:ext cx="9001496" cy="545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49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07" y="806564"/>
            <a:ext cx="8105425" cy="542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50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 descr="Q:\2.F.2_EEIP\101009_NC Big Sweep\highres_196737052.jpe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5" y="640309"/>
            <a:ext cx="3322955" cy="443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2969422" y="4074247"/>
            <a:ext cx="5012575" cy="2457182"/>
          </a:xfrm>
          <a:prstGeom prst="rect">
            <a:avLst/>
          </a:prstGeom>
        </p:spPr>
      </p:pic>
      <p:pic>
        <p:nvPicPr>
          <p:cNvPr id="7" name="Picture 6" descr="Q:\2.F.2_EEIP\101009_NC Big Sweep\highres_20960687.jpe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47" y="806564"/>
            <a:ext cx="4266328" cy="3200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5114432"/>
            <a:ext cx="2245057" cy="148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60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8065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j-ea"/>
                <a:cs typeface="+mj-cs"/>
              </a:defRPr>
            </a:lvl1pPr>
          </a:lstStyle>
          <a:p>
            <a:r>
              <a:rPr lang="en-US" dirty="0" smtClean="0"/>
              <a:t>Highway Stormwater Program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7200" y="2177363"/>
            <a:ext cx="8229600" cy="4425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n-ea"/>
                <a:cs typeface="+mn-cs"/>
              </a:defRPr>
            </a:lvl1pPr>
            <a:lvl2pPr marL="2857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n-ea"/>
                <a:cs typeface="+mn-cs"/>
              </a:defRPr>
            </a:lvl2pPr>
            <a:lvl3pPr marL="2857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n-ea"/>
                <a:cs typeface="+mn-cs"/>
              </a:defRPr>
            </a:lvl3pPr>
            <a:lvl4pPr marL="2857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n-ea"/>
                <a:cs typeface="+mn-cs"/>
              </a:defRPr>
            </a:lvl4pPr>
            <a:lvl5pPr marL="2857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~80,000 miles of state-maintained roads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~200 facilities (maintenance yards,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4" descr="state_rd_ma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79" y="2520963"/>
            <a:ext cx="2868581" cy="164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561" y="1087370"/>
            <a:ext cx="1582726" cy="581388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793" y="4645361"/>
            <a:ext cx="2277072" cy="1446486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71" y="4471011"/>
            <a:ext cx="1468438" cy="2239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01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00" y="770900"/>
            <a:ext cx="8801649" cy="58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3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Diverse Skill Sets Essential!</a:t>
            </a:r>
            <a:endParaRPr lang="en-US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5" y="4441877"/>
            <a:ext cx="2960072" cy="187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199" y="4477500"/>
            <a:ext cx="2630600" cy="177065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762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754" y="1949564"/>
            <a:ext cx="3431332" cy="226617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762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754" y="4477500"/>
            <a:ext cx="2166222" cy="177065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762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2203" y="1949564"/>
            <a:ext cx="21373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Engineers</a:t>
            </a:r>
          </a:p>
          <a:p>
            <a:r>
              <a:rPr lang="en-US" dirty="0" smtClean="0"/>
              <a:t>Scientists</a:t>
            </a:r>
          </a:p>
          <a:p>
            <a:r>
              <a:rPr lang="en-US" dirty="0" smtClean="0"/>
              <a:t>Surveyors</a:t>
            </a:r>
          </a:p>
          <a:p>
            <a:r>
              <a:rPr lang="en-US" dirty="0" smtClean="0"/>
              <a:t>Landscape architects</a:t>
            </a:r>
          </a:p>
          <a:p>
            <a:r>
              <a:rPr lang="en-US" dirty="0" smtClean="0"/>
              <a:t>Geologists</a:t>
            </a:r>
          </a:p>
          <a:p>
            <a:r>
              <a:rPr lang="en-US" dirty="0" smtClean="0"/>
              <a:t>Biologists</a:t>
            </a:r>
          </a:p>
          <a:p>
            <a:r>
              <a:rPr lang="en-US" dirty="0" smtClean="0"/>
              <a:t>Planners</a:t>
            </a:r>
          </a:p>
          <a:p>
            <a:r>
              <a:rPr lang="en-US" dirty="0" smtClean="0"/>
              <a:t>Educators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7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85A7AB-62D5-BB49-9143-B2235400444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017" y="2948175"/>
            <a:ext cx="47720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06564"/>
            <a:ext cx="463931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91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DOT_PowerPoint_Template_Option3 - pag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61d8009-ed38-40ee-bba5-6a7436795861">KHESZSN6V7V7-664-13</_dlc_DocId>
    <_dlc_DocIdUrl xmlns="461d8009-ed38-40ee-bba5-6a7436795861">
      <Url>https://ieprojects.urscorp.com/clients/NCDOT/HSP/EEICollaboration/_layouts/DocIdRedir.aspx?ID=KHESZSN6V7V7-664-13</Url>
      <Description>KHESZSN6V7V7-664-13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053E6ACE7A784CAAFD2782FA6A90B4" ma:contentTypeVersion="0" ma:contentTypeDescription="Create a new document." ma:contentTypeScope="" ma:versionID="4f2afab90e2be6f2dfdf5468feccd599">
  <xsd:schema xmlns:xsd="http://www.w3.org/2001/XMLSchema" xmlns:xs="http://www.w3.org/2001/XMLSchema" xmlns:p="http://schemas.microsoft.com/office/2006/metadata/properties" xmlns:ns2="461d8009-ed38-40ee-bba5-6a7436795861" targetNamespace="http://schemas.microsoft.com/office/2006/metadata/properties" ma:root="true" ma:fieldsID="377690ff577f04a559b3a7dd29ffef49" ns2:_="">
    <xsd:import namespace="461d8009-ed38-40ee-bba5-6a743679586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1d8009-ed38-40ee-bba5-6a743679586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7E95C67-553A-4477-8E46-006EF89D4D5E}">
  <ds:schemaRefs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461d8009-ed38-40ee-bba5-6a7436795861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400A9AD-6DF8-46DA-9DE8-ED4262E13A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1BEC8A-62BB-46F8-A4DD-9611AD2569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1d8009-ed38-40ee-bba5-6a74367958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29E8CE5-2BF3-4EEB-AA52-6C7CF885FD3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NCDOT_PowerPoint_Template_Option3 - page2</Template>
  <TotalTime>2685</TotalTime>
  <Words>162</Words>
  <Application>Microsoft Office PowerPoint</Application>
  <PresentationFormat>On-screen Show (4:3)</PresentationFormat>
  <Paragraphs>70</Paragraphs>
  <Slides>27</Slides>
  <Notes>9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Helvetica</vt:lpstr>
      <vt:lpstr>NCDOT_PowerPoint_Template_Option3 - page2</vt:lpstr>
      <vt:lpstr>Office Theme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Diverse Skill Sets Essential!</vt:lpstr>
      <vt:lpstr>PowerPoint Presentation</vt:lpstr>
      <vt:lpstr>PowerPoint Presentation</vt:lpstr>
      <vt:lpstr>What about after the project is built?</vt:lpstr>
      <vt:lpstr>Stormwater Best Practice Toolbox</vt:lpstr>
      <vt:lpstr>Nice Landscaping or  Engineered Stormwater Treatment Facility?</vt:lpstr>
      <vt:lpstr>PowerPoint Presentation</vt:lpstr>
      <vt:lpstr>NCDOT / Middle School Partnership Project</vt:lpstr>
      <vt:lpstr>PowerPoint Presentation</vt:lpstr>
      <vt:lpstr>Wilkes County Rest Area</vt:lpstr>
      <vt:lpstr>PowerPoint Presentation</vt:lpstr>
      <vt:lpstr>http://ncdot.technology-view.com/wilkes</vt:lpstr>
      <vt:lpstr>Falls and Jordan Lake Watersheds</vt:lpstr>
      <vt:lpstr>PowerPoint Presentation</vt:lpstr>
      <vt:lpstr>Proper Vegetation Management Techniques</vt:lpstr>
      <vt:lpstr>We’re developing new stormwater treatment technologies!</vt:lpstr>
      <vt:lpstr>PowerPoint Presentation</vt:lpstr>
      <vt:lpstr>Research</vt:lpstr>
      <vt:lpstr>Stormwater Pollution Can Present Big Challenges!</vt:lpstr>
      <vt:lpstr>Education Is Part Of The Solution!</vt:lpstr>
    </vt:vector>
  </TitlesOfParts>
  <Company>N.C. Dept. of Transportation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McDaniel, Andrew H.</dc:creator>
  <cp:keywords>PowerPoint, template, option 3</cp:keywords>
  <cp:lastModifiedBy>Amanda VanDerBroek</cp:lastModifiedBy>
  <cp:revision>152</cp:revision>
  <dcterms:created xsi:type="dcterms:W3CDTF">2015-02-27T18:03:51Z</dcterms:created>
  <dcterms:modified xsi:type="dcterms:W3CDTF">2016-08-24T20:56:49Z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0x010100AD053E6ACE7A784CAAFD2782FA6A90B4</vt:lpwstr>
  </property>
  <property fmtid="{D5CDD505-2E9C-101B-9397-08002B2CF9AE}" pid="3" name="_dlc_DocIdItemGuid">
    <vt:lpwstr>45359dcf-0cc7-4e64-a5d8-a183422124c6</vt:lpwstr>
  </property>
  <property fmtid="{D5CDD505-2E9C-101B-9397-08002B2CF9AE}" pid="4" name="Order">
    <vt:r8>800</vt:r8>
  </property>
</Properties>
</file>